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609368"/>
            <a:ext cx="7477601" cy="2705695"/>
          </a:xfrm>
          <a:prstGeom prst="rect">
            <a:avLst/>
          </a:prstGeom>
          <a:noFill/>
          <a:ln/>
        </p:spPr>
        <p:txBody>
          <a:bodyPr wrap="square" rtlCol="0" anchor="t"/>
          <a:lstStyle/>
          <a:p>
            <a:pPr indent="0" marL="0">
              <a:lnSpc>
                <a:spcPts val="7101"/>
              </a:lnSpc>
              <a:buNone/>
            </a:pPr>
            <a:r>
              <a:rPr lang="en-US" sz="5681" b="1" dirty="0">
                <a:solidFill>
                  <a:srgbClr val="00002E"/>
                </a:solidFill>
                <a:latin typeface="Nunito" pitchFamily="34" charset="0"/>
                <a:ea typeface="Nunito" pitchFamily="34" charset="-122"/>
                <a:cs typeface="Nunito" pitchFamily="34" charset="-120"/>
              </a:rPr>
              <a:t>Waterfall vs Agile: Methodologies Compared</a:t>
            </a:r>
            <a:endParaRPr lang="en-US" sz="5681" dirty="0"/>
          </a:p>
        </p:txBody>
      </p:sp>
      <p:sp>
        <p:nvSpPr>
          <p:cNvPr id="6" name="Text 2"/>
          <p:cNvSpPr/>
          <p:nvPr/>
        </p:nvSpPr>
        <p:spPr>
          <a:xfrm>
            <a:off x="6319599" y="4648319"/>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 The Waterfall and Agile methodologies are two widely used approaches to software development, each with its own advantages and disadvantages. Understanding the key differences between these methodologies is crucial when selecting the right approach for your project.</a:t>
            </a:r>
            <a:endParaRPr lang="en-US" sz="1750" dirty="0"/>
          </a:p>
        </p:txBody>
      </p:sp>
      <p:sp>
        <p:nvSpPr>
          <p:cNvPr id="7" name="Shape 3"/>
          <p:cNvSpPr/>
          <p:nvPr/>
        </p:nvSpPr>
        <p:spPr>
          <a:xfrm>
            <a:off x="6319599" y="6247924"/>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255544"/>
            <a:ext cx="340162" cy="340162"/>
          </a:xfrm>
          <a:prstGeom prst="rect">
            <a:avLst/>
          </a:prstGeom>
        </p:spPr>
      </p:pic>
      <p:sp>
        <p:nvSpPr>
          <p:cNvPr id="9" name="Text 4"/>
          <p:cNvSpPr/>
          <p:nvPr/>
        </p:nvSpPr>
        <p:spPr>
          <a:xfrm>
            <a:off x="6786086" y="6231255"/>
            <a:ext cx="1192887" cy="388858"/>
          </a:xfrm>
          <a:prstGeom prst="rect">
            <a:avLst/>
          </a:prstGeom>
          <a:noFill/>
          <a:ln/>
        </p:spPr>
        <p:txBody>
          <a:bodyPr wrap="none" rtlCol="0" anchor="t"/>
          <a:lstStyle/>
          <a:p>
            <a:pPr algn="l" indent="0" marL="0">
              <a:lnSpc>
                <a:spcPts val="3062"/>
              </a:lnSpc>
              <a:buNone/>
            </a:pPr>
            <a:r>
              <a:rPr lang="en-US" sz="2187" b="1" dirty="0">
                <a:solidFill>
                  <a:srgbClr val="00002E"/>
                </a:solidFill>
                <a:latin typeface="PT Sans" pitchFamily="34" charset="0"/>
                <a:ea typeface="PT Sans" pitchFamily="34" charset="-122"/>
                <a:cs typeface="PT Sans" pitchFamily="34" charset="-120"/>
              </a:rPr>
              <a:t>by Manish</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42812"/>
            <a:ext cx="8954095"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Waterfall Methodology: An Overview</a:t>
            </a:r>
            <a:endParaRPr lang="en-US" sz="4117" dirty="0"/>
          </a:p>
        </p:txBody>
      </p:sp>
      <p:sp>
        <p:nvSpPr>
          <p:cNvPr id="6" name="Shape 2"/>
          <p:cNvSpPr/>
          <p:nvPr/>
        </p:nvSpPr>
        <p:spPr>
          <a:xfrm>
            <a:off x="1152644" y="2529483"/>
            <a:ext cx="27742" cy="4157305"/>
          </a:xfrm>
          <a:prstGeom prst="rect">
            <a:avLst/>
          </a:prstGeom>
          <a:solidFill>
            <a:srgbClr val="DFDFEB"/>
          </a:solidFill>
          <a:ln/>
        </p:spPr>
      </p:sp>
      <p:sp>
        <p:nvSpPr>
          <p:cNvPr id="7" name="Shape 3"/>
          <p:cNvSpPr/>
          <p:nvPr/>
        </p:nvSpPr>
        <p:spPr>
          <a:xfrm>
            <a:off x="1416427" y="3015436"/>
            <a:ext cx="777597" cy="27742"/>
          </a:xfrm>
          <a:prstGeom prst="rect">
            <a:avLst/>
          </a:prstGeom>
          <a:solidFill>
            <a:srgbClr val="2D4DF2"/>
          </a:solidFill>
          <a:ln/>
        </p:spPr>
      </p:sp>
      <p:sp>
        <p:nvSpPr>
          <p:cNvPr id="8" name="Shape 4"/>
          <p:cNvSpPr/>
          <p:nvPr/>
        </p:nvSpPr>
        <p:spPr>
          <a:xfrm>
            <a:off x="916484" y="2779395"/>
            <a:ext cx="499943" cy="499943"/>
          </a:xfrm>
          <a:prstGeom prst="roundRect">
            <a:avLst>
              <a:gd name="adj" fmla="val 80001"/>
            </a:avLst>
          </a:prstGeom>
          <a:solidFill>
            <a:srgbClr val="F3F3FF"/>
          </a:solidFill>
          <a:ln w="22860">
            <a:solidFill>
              <a:srgbClr val="00002E"/>
            </a:solidFill>
            <a:prstDash val="solid"/>
          </a:ln>
        </p:spPr>
      </p:sp>
      <p:sp>
        <p:nvSpPr>
          <p:cNvPr id="9" name="Text 5"/>
          <p:cNvSpPr/>
          <p:nvPr/>
        </p:nvSpPr>
        <p:spPr>
          <a:xfrm>
            <a:off x="1072336" y="2872502"/>
            <a:ext cx="188238" cy="313730"/>
          </a:xfrm>
          <a:prstGeom prst="rect">
            <a:avLst/>
          </a:prstGeom>
          <a:noFill/>
          <a:ln/>
        </p:spPr>
        <p:txBody>
          <a:bodyPr wrap="none" rtlCol="0" anchor="t"/>
          <a:lstStyle/>
          <a:p>
            <a:pPr algn="ctr" indent="0" marL="0">
              <a:lnSpc>
                <a:spcPts val="2470"/>
              </a:lnSpc>
              <a:buNone/>
            </a:pPr>
            <a:r>
              <a:rPr lang="en-US" sz="2470" b="1" dirty="0">
                <a:solidFill>
                  <a:srgbClr val="2D4DF2"/>
                </a:solidFill>
                <a:latin typeface="Nunito" pitchFamily="34" charset="0"/>
                <a:ea typeface="Nunito" pitchFamily="34" charset="-122"/>
                <a:cs typeface="Nunito" pitchFamily="34" charset="-120"/>
              </a:rPr>
              <a:t>1</a:t>
            </a:r>
            <a:endParaRPr lang="en-US" sz="2470" dirty="0"/>
          </a:p>
        </p:txBody>
      </p:sp>
      <p:sp>
        <p:nvSpPr>
          <p:cNvPr id="10" name="Text 6"/>
          <p:cNvSpPr/>
          <p:nvPr/>
        </p:nvSpPr>
        <p:spPr>
          <a:xfrm>
            <a:off x="2388513" y="2751653"/>
            <a:ext cx="2614017" cy="326827"/>
          </a:xfrm>
          <a:prstGeom prst="rect">
            <a:avLst/>
          </a:prstGeom>
          <a:noFill/>
          <a:ln/>
        </p:spPr>
        <p:txBody>
          <a:bodyPr wrap="none" rtlCol="0" anchor="t"/>
          <a:lstStyle/>
          <a:p>
            <a:pPr algn="l" indent="0" marL="0">
              <a:lnSpc>
                <a:spcPts val="2573"/>
              </a:lnSpc>
              <a:buNone/>
            </a:pPr>
            <a:r>
              <a:rPr lang="en-US" sz="2058" b="1" dirty="0">
                <a:solidFill>
                  <a:srgbClr val="2D4DF2"/>
                </a:solidFill>
                <a:latin typeface="Nunito" pitchFamily="34" charset="0"/>
                <a:ea typeface="Nunito" pitchFamily="34" charset="-122"/>
                <a:cs typeface="Nunito" pitchFamily="34" charset="-120"/>
              </a:rPr>
              <a:t>Requirements</a:t>
            </a:r>
            <a:endParaRPr lang="en-US" sz="2058" dirty="0"/>
          </a:p>
        </p:txBody>
      </p:sp>
      <p:sp>
        <p:nvSpPr>
          <p:cNvPr id="11" name="Text 7"/>
          <p:cNvSpPr/>
          <p:nvPr/>
        </p:nvSpPr>
        <p:spPr>
          <a:xfrm>
            <a:off x="2388513" y="3211711"/>
            <a:ext cx="7751088" cy="333256"/>
          </a:xfrm>
          <a:prstGeom prst="rect">
            <a:avLst/>
          </a:prstGeom>
          <a:noFill/>
          <a:ln/>
        </p:spPr>
        <p:txBody>
          <a:bodyPr wrap="non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Gather and define project requirements upfront.</a:t>
            </a:r>
            <a:endParaRPr lang="en-US" sz="1750" dirty="0"/>
          </a:p>
        </p:txBody>
      </p:sp>
      <p:sp>
        <p:nvSpPr>
          <p:cNvPr id="12" name="Shape 8"/>
          <p:cNvSpPr/>
          <p:nvPr/>
        </p:nvSpPr>
        <p:spPr>
          <a:xfrm>
            <a:off x="1416427" y="4475262"/>
            <a:ext cx="777597" cy="27742"/>
          </a:xfrm>
          <a:prstGeom prst="rect">
            <a:avLst/>
          </a:prstGeom>
          <a:solidFill>
            <a:srgbClr val="015F98"/>
          </a:solidFill>
          <a:ln/>
        </p:spPr>
      </p:sp>
      <p:sp>
        <p:nvSpPr>
          <p:cNvPr id="13" name="Shape 9"/>
          <p:cNvSpPr/>
          <p:nvPr/>
        </p:nvSpPr>
        <p:spPr>
          <a:xfrm>
            <a:off x="916484" y="4239220"/>
            <a:ext cx="499943" cy="499943"/>
          </a:xfrm>
          <a:prstGeom prst="roundRect">
            <a:avLst>
              <a:gd name="adj" fmla="val 80001"/>
            </a:avLst>
          </a:prstGeom>
          <a:solidFill>
            <a:srgbClr val="F3F3FF"/>
          </a:solidFill>
          <a:ln w="22860">
            <a:solidFill>
              <a:srgbClr val="00002E"/>
            </a:solidFill>
            <a:prstDash val="solid"/>
          </a:ln>
        </p:spPr>
      </p:sp>
      <p:sp>
        <p:nvSpPr>
          <p:cNvPr id="14" name="Text 10"/>
          <p:cNvSpPr/>
          <p:nvPr/>
        </p:nvSpPr>
        <p:spPr>
          <a:xfrm>
            <a:off x="1072336" y="4332327"/>
            <a:ext cx="188238" cy="313730"/>
          </a:xfrm>
          <a:prstGeom prst="rect">
            <a:avLst/>
          </a:prstGeom>
          <a:noFill/>
          <a:ln/>
        </p:spPr>
        <p:txBody>
          <a:bodyPr wrap="none" rtlCol="0" anchor="t"/>
          <a:lstStyle/>
          <a:p>
            <a:pPr algn="ctr" indent="0" marL="0">
              <a:lnSpc>
                <a:spcPts val="2470"/>
              </a:lnSpc>
              <a:buNone/>
            </a:pPr>
            <a:r>
              <a:rPr lang="en-US" sz="2470" b="1" dirty="0">
                <a:solidFill>
                  <a:srgbClr val="015F98"/>
                </a:solidFill>
                <a:latin typeface="Nunito" pitchFamily="34" charset="0"/>
                <a:ea typeface="Nunito" pitchFamily="34" charset="-122"/>
                <a:cs typeface="Nunito" pitchFamily="34" charset="-120"/>
              </a:rPr>
              <a:t>2</a:t>
            </a:r>
            <a:endParaRPr lang="en-US" sz="2470" dirty="0"/>
          </a:p>
        </p:txBody>
      </p:sp>
      <p:sp>
        <p:nvSpPr>
          <p:cNvPr id="15" name="Text 11"/>
          <p:cNvSpPr/>
          <p:nvPr/>
        </p:nvSpPr>
        <p:spPr>
          <a:xfrm>
            <a:off x="2388513" y="4211479"/>
            <a:ext cx="2614017" cy="326827"/>
          </a:xfrm>
          <a:prstGeom prst="rect">
            <a:avLst/>
          </a:prstGeom>
          <a:noFill/>
          <a:ln/>
        </p:spPr>
        <p:txBody>
          <a:bodyPr wrap="none" rtlCol="0" anchor="t"/>
          <a:lstStyle/>
          <a:p>
            <a:pPr algn="l" indent="0" marL="0">
              <a:lnSpc>
                <a:spcPts val="2573"/>
              </a:lnSpc>
              <a:buNone/>
            </a:pPr>
            <a:r>
              <a:rPr lang="en-US" sz="2058" b="1" dirty="0">
                <a:solidFill>
                  <a:srgbClr val="015F98"/>
                </a:solidFill>
                <a:latin typeface="Nunito" pitchFamily="34" charset="0"/>
                <a:ea typeface="Nunito" pitchFamily="34" charset="-122"/>
                <a:cs typeface="Nunito" pitchFamily="34" charset="-120"/>
              </a:rPr>
              <a:t>Design</a:t>
            </a:r>
            <a:endParaRPr lang="en-US" sz="2058" dirty="0"/>
          </a:p>
        </p:txBody>
      </p:sp>
      <p:sp>
        <p:nvSpPr>
          <p:cNvPr id="16" name="Text 12"/>
          <p:cNvSpPr/>
          <p:nvPr/>
        </p:nvSpPr>
        <p:spPr>
          <a:xfrm>
            <a:off x="2388513" y="4671536"/>
            <a:ext cx="7751088" cy="333256"/>
          </a:xfrm>
          <a:prstGeom prst="rect">
            <a:avLst/>
          </a:prstGeom>
          <a:noFill/>
          <a:ln/>
        </p:spPr>
        <p:txBody>
          <a:bodyPr wrap="non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Develop a detailed design plan before any coding begins.</a:t>
            </a:r>
            <a:endParaRPr lang="en-US" sz="1750" dirty="0"/>
          </a:p>
        </p:txBody>
      </p:sp>
      <p:sp>
        <p:nvSpPr>
          <p:cNvPr id="17" name="Shape 13"/>
          <p:cNvSpPr/>
          <p:nvPr/>
        </p:nvSpPr>
        <p:spPr>
          <a:xfrm>
            <a:off x="1416427" y="5935087"/>
            <a:ext cx="777597" cy="27742"/>
          </a:xfrm>
          <a:prstGeom prst="rect">
            <a:avLst/>
          </a:prstGeom>
          <a:solidFill>
            <a:srgbClr val="AD1F96"/>
          </a:solidFill>
          <a:ln/>
        </p:spPr>
      </p:sp>
      <p:sp>
        <p:nvSpPr>
          <p:cNvPr id="18" name="Shape 14"/>
          <p:cNvSpPr/>
          <p:nvPr/>
        </p:nvSpPr>
        <p:spPr>
          <a:xfrm>
            <a:off x="916484" y="5699046"/>
            <a:ext cx="499943" cy="499943"/>
          </a:xfrm>
          <a:prstGeom prst="roundRect">
            <a:avLst>
              <a:gd name="adj" fmla="val 80001"/>
            </a:avLst>
          </a:prstGeom>
          <a:solidFill>
            <a:srgbClr val="F3F3FF"/>
          </a:solidFill>
          <a:ln w="22860">
            <a:solidFill>
              <a:srgbClr val="00002E"/>
            </a:solidFill>
            <a:prstDash val="solid"/>
          </a:ln>
        </p:spPr>
      </p:sp>
      <p:sp>
        <p:nvSpPr>
          <p:cNvPr id="19" name="Text 15"/>
          <p:cNvSpPr/>
          <p:nvPr/>
        </p:nvSpPr>
        <p:spPr>
          <a:xfrm>
            <a:off x="1072336" y="5792153"/>
            <a:ext cx="188238" cy="313730"/>
          </a:xfrm>
          <a:prstGeom prst="rect">
            <a:avLst/>
          </a:prstGeom>
          <a:noFill/>
          <a:ln/>
        </p:spPr>
        <p:txBody>
          <a:bodyPr wrap="none" rtlCol="0" anchor="t"/>
          <a:lstStyle/>
          <a:p>
            <a:pPr algn="ctr" indent="0" marL="0">
              <a:lnSpc>
                <a:spcPts val="2470"/>
              </a:lnSpc>
              <a:buNone/>
            </a:pPr>
            <a:r>
              <a:rPr lang="en-US" sz="2470" b="1" dirty="0">
                <a:solidFill>
                  <a:srgbClr val="AD1F96"/>
                </a:solidFill>
                <a:latin typeface="Nunito" pitchFamily="34" charset="0"/>
                <a:ea typeface="Nunito" pitchFamily="34" charset="-122"/>
                <a:cs typeface="Nunito" pitchFamily="34" charset="-120"/>
              </a:rPr>
              <a:t>3</a:t>
            </a:r>
            <a:endParaRPr lang="en-US" sz="2470" dirty="0"/>
          </a:p>
        </p:txBody>
      </p:sp>
      <p:sp>
        <p:nvSpPr>
          <p:cNvPr id="20" name="Text 16"/>
          <p:cNvSpPr/>
          <p:nvPr/>
        </p:nvSpPr>
        <p:spPr>
          <a:xfrm>
            <a:off x="2388513" y="5671304"/>
            <a:ext cx="2614017" cy="326827"/>
          </a:xfrm>
          <a:prstGeom prst="rect">
            <a:avLst/>
          </a:prstGeom>
          <a:noFill/>
          <a:ln/>
        </p:spPr>
        <p:txBody>
          <a:bodyPr wrap="none" rtlCol="0" anchor="t"/>
          <a:lstStyle/>
          <a:p>
            <a:pPr algn="l" indent="0" marL="0">
              <a:lnSpc>
                <a:spcPts val="2573"/>
              </a:lnSpc>
              <a:buNone/>
            </a:pPr>
            <a:r>
              <a:rPr lang="en-US" sz="2058" b="1" dirty="0">
                <a:solidFill>
                  <a:srgbClr val="AD1F96"/>
                </a:solidFill>
                <a:latin typeface="Nunito" pitchFamily="34" charset="0"/>
                <a:ea typeface="Nunito" pitchFamily="34" charset="-122"/>
                <a:cs typeface="Nunito" pitchFamily="34" charset="-120"/>
              </a:rPr>
              <a:t>Implementation</a:t>
            </a:r>
            <a:endParaRPr lang="en-US" sz="2058" dirty="0"/>
          </a:p>
        </p:txBody>
      </p:sp>
      <p:sp>
        <p:nvSpPr>
          <p:cNvPr id="21" name="Text 17"/>
          <p:cNvSpPr/>
          <p:nvPr/>
        </p:nvSpPr>
        <p:spPr>
          <a:xfrm>
            <a:off x="2388513" y="6131362"/>
            <a:ext cx="7751088" cy="333256"/>
          </a:xfrm>
          <a:prstGeom prst="rect">
            <a:avLst/>
          </a:prstGeom>
          <a:noFill/>
          <a:ln/>
        </p:spPr>
        <p:txBody>
          <a:bodyPr wrap="non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Implement the design in a linear, sequential manner.</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439466"/>
            <a:ext cx="79257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Agile Methodology: An Overview</a:t>
            </a:r>
            <a:endParaRPr lang="en-US" sz="4117" dirty="0"/>
          </a:p>
        </p:txBody>
      </p:sp>
      <p:sp>
        <p:nvSpPr>
          <p:cNvPr id="5" name="Shape 2"/>
          <p:cNvSpPr/>
          <p:nvPr/>
        </p:nvSpPr>
        <p:spPr>
          <a:xfrm>
            <a:off x="2348389" y="4663678"/>
            <a:ext cx="9933503" cy="27742"/>
          </a:xfrm>
          <a:prstGeom prst="rect">
            <a:avLst/>
          </a:prstGeom>
          <a:solidFill>
            <a:srgbClr val="DFDFEB"/>
          </a:solidFill>
          <a:ln/>
        </p:spPr>
      </p:sp>
      <p:sp>
        <p:nvSpPr>
          <p:cNvPr id="6" name="Shape 3"/>
          <p:cNvSpPr/>
          <p:nvPr/>
        </p:nvSpPr>
        <p:spPr>
          <a:xfrm>
            <a:off x="4762321" y="3886140"/>
            <a:ext cx="27742" cy="777597"/>
          </a:xfrm>
          <a:prstGeom prst="rect">
            <a:avLst/>
          </a:prstGeom>
          <a:solidFill>
            <a:srgbClr val="2D4DF2"/>
          </a:solidFill>
          <a:ln/>
        </p:spPr>
      </p:sp>
      <p:sp>
        <p:nvSpPr>
          <p:cNvPr id="7" name="Shape 4"/>
          <p:cNvSpPr/>
          <p:nvPr/>
        </p:nvSpPr>
        <p:spPr>
          <a:xfrm>
            <a:off x="4526280" y="4413706"/>
            <a:ext cx="499943" cy="499943"/>
          </a:xfrm>
          <a:prstGeom prst="roundRect">
            <a:avLst>
              <a:gd name="adj" fmla="val 80001"/>
            </a:avLst>
          </a:prstGeom>
          <a:solidFill>
            <a:srgbClr val="F3F3FF"/>
          </a:solidFill>
          <a:ln w="22860">
            <a:solidFill>
              <a:srgbClr val="00002E"/>
            </a:solidFill>
            <a:prstDash val="solid"/>
          </a:ln>
        </p:spPr>
      </p:sp>
      <p:sp>
        <p:nvSpPr>
          <p:cNvPr id="8" name="Text 5"/>
          <p:cNvSpPr/>
          <p:nvPr/>
        </p:nvSpPr>
        <p:spPr>
          <a:xfrm>
            <a:off x="4682133" y="4506813"/>
            <a:ext cx="188238" cy="313730"/>
          </a:xfrm>
          <a:prstGeom prst="rect">
            <a:avLst/>
          </a:prstGeom>
          <a:noFill/>
          <a:ln/>
        </p:spPr>
        <p:txBody>
          <a:bodyPr wrap="none" rtlCol="0" anchor="t"/>
          <a:lstStyle/>
          <a:p>
            <a:pPr algn="ctr" indent="0" marL="0">
              <a:lnSpc>
                <a:spcPts val="2470"/>
              </a:lnSpc>
              <a:buNone/>
            </a:pPr>
            <a:r>
              <a:rPr lang="en-US" sz="2470" b="1" dirty="0">
                <a:solidFill>
                  <a:srgbClr val="2D4DF2"/>
                </a:solidFill>
                <a:latin typeface="Nunito" pitchFamily="34" charset="0"/>
                <a:ea typeface="Nunito" pitchFamily="34" charset="-122"/>
                <a:cs typeface="Nunito" pitchFamily="34" charset="-120"/>
              </a:rPr>
              <a:t>1</a:t>
            </a:r>
            <a:endParaRPr lang="en-US" sz="2470" dirty="0"/>
          </a:p>
        </p:txBody>
      </p:sp>
      <p:sp>
        <p:nvSpPr>
          <p:cNvPr id="9" name="Text 6"/>
          <p:cNvSpPr/>
          <p:nvPr/>
        </p:nvSpPr>
        <p:spPr>
          <a:xfrm>
            <a:off x="3469124" y="2537222"/>
            <a:ext cx="2614017" cy="326827"/>
          </a:xfrm>
          <a:prstGeom prst="rect">
            <a:avLst/>
          </a:prstGeom>
          <a:noFill/>
          <a:ln/>
        </p:spPr>
        <p:txBody>
          <a:bodyPr wrap="none" rtlCol="0" anchor="t"/>
          <a:lstStyle/>
          <a:p>
            <a:pPr algn="ctr" indent="0" marL="0">
              <a:lnSpc>
                <a:spcPts val="2573"/>
              </a:lnSpc>
              <a:buNone/>
            </a:pPr>
            <a:r>
              <a:rPr lang="en-US" sz="2058" b="1" dirty="0">
                <a:solidFill>
                  <a:srgbClr val="2D4DF2"/>
                </a:solidFill>
                <a:latin typeface="Nunito" pitchFamily="34" charset="0"/>
                <a:ea typeface="Nunito" pitchFamily="34" charset="-122"/>
                <a:cs typeface="Nunito" pitchFamily="34" charset="-120"/>
              </a:rPr>
              <a:t>Planning</a:t>
            </a:r>
            <a:endParaRPr lang="en-US" sz="2058" dirty="0"/>
          </a:p>
        </p:txBody>
      </p:sp>
      <p:sp>
        <p:nvSpPr>
          <p:cNvPr id="10" name="Text 7"/>
          <p:cNvSpPr/>
          <p:nvPr/>
        </p:nvSpPr>
        <p:spPr>
          <a:xfrm>
            <a:off x="2570559" y="2997279"/>
            <a:ext cx="4411266" cy="666512"/>
          </a:xfrm>
          <a:prstGeom prst="rect">
            <a:avLst/>
          </a:prstGeom>
          <a:noFill/>
          <a:ln/>
        </p:spPr>
        <p:txBody>
          <a:bodyPr wrap="square" rtlCol="0" anchor="t"/>
          <a:lstStyle/>
          <a:p>
            <a:pPr algn="ctr" indent="0" marL="0">
              <a:lnSpc>
                <a:spcPts val="2624"/>
              </a:lnSpc>
              <a:buNone/>
            </a:pPr>
            <a:r>
              <a:rPr lang="en-US" sz="1750" dirty="0">
                <a:solidFill>
                  <a:srgbClr val="00002E"/>
                </a:solidFill>
                <a:latin typeface="PT Sans" pitchFamily="34" charset="0"/>
                <a:ea typeface="PT Sans" pitchFamily="34" charset="-122"/>
                <a:cs typeface="PT Sans" pitchFamily="34" charset="-120"/>
              </a:rPr>
              <a:t>Identify a product backlog and plan work in short, iterative sprints.</a:t>
            </a:r>
            <a:endParaRPr lang="en-US" sz="1750" dirty="0"/>
          </a:p>
        </p:txBody>
      </p:sp>
      <p:sp>
        <p:nvSpPr>
          <p:cNvPr id="11" name="Shape 8"/>
          <p:cNvSpPr/>
          <p:nvPr/>
        </p:nvSpPr>
        <p:spPr>
          <a:xfrm>
            <a:off x="7301210" y="4663619"/>
            <a:ext cx="27742" cy="777597"/>
          </a:xfrm>
          <a:prstGeom prst="rect">
            <a:avLst/>
          </a:prstGeom>
          <a:solidFill>
            <a:srgbClr val="015F98"/>
          </a:solidFill>
          <a:ln/>
        </p:spPr>
      </p:sp>
      <p:sp>
        <p:nvSpPr>
          <p:cNvPr id="12" name="Shape 9"/>
          <p:cNvSpPr/>
          <p:nvPr/>
        </p:nvSpPr>
        <p:spPr>
          <a:xfrm>
            <a:off x="7065169" y="4413706"/>
            <a:ext cx="499943" cy="499943"/>
          </a:xfrm>
          <a:prstGeom prst="roundRect">
            <a:avLst>
              <a:gd name="adj" fmla="val 80001"/>
            </a:avLst>
          </a:prstGeom>
          <a:solidFill>
            <a:srgbClr val="F3F3FF"/>
          </a:solidFill>
          <a:ln w="22860">
            <a:solidFill>
              <a:srgbClr val="00002E"/>
            </a:solidFill>
            <a:prstDash val="solid"/>
          </a:ln>
        </p:spPr>
      </p:sp>
      <p:sp>
        <p:nvSpPr>
          <p:cNvPr id="13" name="Text 10"/>
          <p:cNvSpPr/>
          <p:nvPr/>
        </p:nvSpPr>
        <p:spPr>
          <a:xfrm>
            <a:off x="7221022" y="4506813"/>
            <a:ext cx="188238" cy="313730"/>
          </a:xfrm>
          <a:prstGeom prst="rect">
            <a:avLst/>
          </a:prstGeom>
          <a:noFill/>
          <a:ln/>
        </p:spPr>
        <p:txBody>
          <a:bodyPr wrap="none" rtlCol="0" anchor="t"/>
          <a:lstStyle/>
          <a:p>
            <a:pPr algn="ctr" indent="0" marL="0">
              <a:lnSpc>
                <a:spcPts val="2470"/>
              </a:lnSpc>
              <a:buNone/>
            </a:pPr>
            <a:r>
              <a:rPr lang="en-US" sz="2470" b="1" dirty="0">
                <a:solidFill>
                  <a:srgbClr val="015F98"/>
                </a:solidFill>
                <a:latin typeface="Nunito" pitchFamily="34" charset="0"/>
                <a:ea typeface="Nunito" pitchFamily="34" charset="-122"/>
                <a:cs typeface="Nunito" pitchFamily="34" charset="-120"/>
              </a:rPr>
              <a:t>2</a:t>
            </a:r>
            <a:endParaRPr lang="en-US" sz="2470" dirty="0"/>
          </a:p>
        </p:txBody>
      </p:sp>
      <p:sp>
        <p:nvSpPr>
          <p:cNvPr id="14" name="Text 11"/>
          <p:cNvSpPr/>
          <p:nvPr/>
        </p:nvSpPr>
        <p:spPr>
          <a:xfrm>
            <a:off x="6008013" y="5663565"/>
            <a:ext cx="2614017" cy="326827"/>
          </a:xfrm>
          <a:prstGeom prst="rect">
            <a:avLst/>
          </a:prstGeom>
          <a:noFill/>
          <a:ln/>
        </p:spPr>
        <p:txBody>
          <a:bodyPr wrap="none" rtlCol="0" anchor="t"/>
          <a:lstStyle/>
          <a:p>
            <a:pPr algn="ctr" indent="0" marL="0">
              <a:lnSpc>
                <a:spcPts val="2573"/>
              </a:lnSpc>
              <a:buNone/>
            </a:pPr>
            <a:r>
              <a:rPr lang="en-US" sz="2058" b="1" dirty="0">
                <a:solidFill>
                  <a:srgbClr val="015F98"/>
                </a:solidFill>
                <a:latin typeface="Nunito" pitchFamily="34" charset="0"/>
                <a:ea typeface="Nunito" pitchFamily="34" charset="-122"/>
                <a:cs typeface="Nunito" pitchFamily="34" charset="-120"/>
              </a:rPr>
              <a:t>Development</a:t>
            </a:r>
            <a:endParaRPr lang="en-US" sz="2058" dirty="0"/>
          </a:p>
        </p:txBody>
      </p:sp>
      <p:sp>
        <p:nvSpPr>
          <p:cNvPr id="15" name="Text 12"/>
          <p:cNvSpPr/>
          <p:nvPr/>
        </p:nvSpPr>
        <p:spPr>
          <a:xfrm>
            <a:off x="5109448" y="6123623"/>
            <a:ext cx="4411266" cy="666512"/>
          </a:xfrm>
          <a:prstGeom prst="rect">
            <a:avLst/>
          </a:prstGeom>
          <a:noFill/>
          <a:ln/>
        </p:spPr>
        <p:txBody>
          <a:bodyPr wrap="square" rtlCol="0" anchor="t"/>
          <a:lstStyle/>
          <a:p>
            <a:pPr algn="ctr" indent="0" marL="0">
              <a:lnSpc>
                <a:spcPts val="2624"/>
              </a:lnSpc>
              <a:buNone/>
            </a:pPr>
            <a:r>
              <a:rPr lang="en-US" sz="1750" dirty="0">
                <a:solidFill>
                  <a:srgbClr val="00002E"/>
                </a:solidFill>
                <a:latin typeface="PT Sans" pitchFamily="34" charset="0"/>
                <a:ea typeface="PT Sans" pitchFamily="34" charset="-122"/>
                <a:cs typeface="PT Sans" pitchFamily="34" charset="-120"/>
              </a:rPr>
              <a:t>Complete work in small, incremental steps with frequent feedback and adaptation.</a:t>
            </a:r>
            <a:endParaRPr lang="en-US" sz="1750" dirty="0"/>
          </a:p>
        </p:txBody>
      </p:sp>
      <p:sp>
        <p:nvSpPr>
          <p:cNvPr id="16" name="Shape 13"/>
          <p:cNvSpPr/>
          <p:nvPr/>
        </p:nvSpPr>
        <p:spPr>
          <a:xfrm>
            <a:off x="9840099" y="3886140"/>
            <a:ext cx="27742" cy="777597"/>
          </a:xfrm>
          <a:prstGeom prst="rect">
            <a:avLst/>
          </a:prstGeom>
          <a:solidFill>
            <a:srgbClr val="AD1F96"/>
          </a:solidFill>
          <a:ln/>
        </p:spPr>
      </p:sp>
      <p:sp>
        <p:nvSpPr>
          <p:cNvPr id="17" name="Shape 14"/>
          <p:cNvSpPr/>
          <p:nvPr/>
        </p:nvSpPr>
        <p:spPr>
          <a:xfrm>
            <a:off x="9604058" y="4413706"/>
            <a:ext cx="499943" cy="499943"/>
          </a:xfrm>
          <a:prstGeom prst="roundRect">
            <a:avLst>
              <a:gd name="adj" fmla="val 80001"/>
            </a:avLst>
          </a:prstGeom>
          <a:solidFill>
            <a:srgbClr val="F3F3FF"/>
          </a:solidFill>
          <a:ln w="22860">
            <a:solidFill>
              <a:srgbClr val="00002E"/>
            </a:solidFill>
            <a:prstDash val="solid"/>
          </a:ln>
        </p:spPr>
      </p:sp>
      <p:sp>
        <p:nvSpPr>
          <p:cNvPr id="18" name="Text 15"/>
          <p:cNvSpPr/>
          <p:nvPr/>
        </p:nvSpPr>
        <p:spPr>
          <a:xfrm>
            <a:off x="9759910" y="4506813"/>
            <a:ext cx="188238" cy="313730"/>
          </a:xfrm>
          <a:prstGeom prst="rect">
            <a:avLst/>
          </a:prstGeom>
          <a:noFill/>
          <a:ln/>
        </p:spPr>
        <p:txBody>
          <a:bodyPr wrap="none" rtlCol="0" anchor="t"/>
          <a:lstStyle/>
          <a:p>
            <a:pPr algn="ctr" indent="0" marL="0">
              <a:lnSpc>
                <a:spcPts val="2470"/>
              </a:lnSpc>
              <a:buNone/>
            </a:pPr>
            <a:r>
              <a:rPr lang="en-US" sz="2470" b="1" dirty="0">
                <a:solidFill>
                  <a:srgbClr val="AD1F96"/>
                </a:solidFill>
                <a:latin typeface="Nunito" pitchFamily="34" charset="0"/>
                <a:ea typeface="Nunito" pitchFamily="34" charset="-122"/>
                <a:cs typeface="Nunito" pitchFamily="34" charset="-120"/>
              </a:rPr>
              <a:t>3</a:t>
            </a:r>
            <a:endParaRPr lang="en-US" sz="2470" dirty="0"/>
          </a:p>
        </p:txBody>
      </p:sp>
      <p:sp>
        <p:nvSpPr>
          <p:cNvPr id="19" name="Text 16"/>
          <p:cNvSpPr/>
          <p:nvPr/>
        </p:nvSpPr>
        <p:spPr>
          <a:xfrm>
            <a:off x="8547021" y="2537222"/>
            <a:ext cx="2614017" cy="326827"/>
          </a:xfrm>
          <a:prstGeom prst="rect">
            <a:avLst/>
          </a:prstGeom>
          <a:noFill/>
          <a:ln/>
        </p:spPr>
        <p:txBody>
          <a:bodyPr wrap="none" rtlCol="0" anchor="t"/>
          <a:lstStyle/>
          <a:p>
            <a:pPr algn="ctr" indent="0" marL="0">
              <a:lnSpc>
                <a:spcPts val="2573"/>
              </a:lnSpc>
              <a:buNone/>
            </a:pPr>
            <a:r>
              <a:rPr lang="en-US" sz="2058" b="1" dirty="0">
                <a:solidFill>
                  <a:srgbClr val="AD1F96"/>
                </a:solidFill>
                <a:latin typeface="Nunito" pitchFamily="34" charset="0"/>
                <a:ea typeface="Nunito" pitchFamily="34" charset="-122"/>
                <a:cs typeface="Nunito" pitchFamily="34" charset="-120"/>
              </a:rPr>
              <a:t>Review</a:t>
            </a:r>
            <a:endParaRPr lang="en-US" sz="2058" dirty="0"/>
          </a:p>
        </p:txBody>
      </p:sp>
      <p:sp>
        <p:nvSpPr>
          <p:cNvPr id="20" name="Text 17"/>
          <p:cNvSpPr/>
          <p:nvPr/>
        </p:nvSpPr>
        <p:spPr>
          <a:xfrm>
            <a:off x="7648337" y="2997279"/>
            <a:ext cx="4411385" cy="666512"/>
          </a:xfrm>
          <a:prstGeom prst="rect">
            <a:avLst/>
          </a:prstGeom>
          <a:noFill/>
          <a:ln/>
        </p:spPr>
        <p:txBody>
          <a:bodyPr wrap="square" rtlCol="0" anchor="t"/>
          <a:lstStyle/>
          <a:p>
            <a:pPr algn="ctr" indent="0" marL="0">
              <a:lnSpc>
                <a:spcPts val="2624"/>
              </a:lnSpc>
              <a:buNone/>
            </a:pPr>
            <a:r>
              <a:rPr lang="en-US" sz="1750" dirty="0">
                <a:solidFill>
                  <a:srgbClr val="00002E"/>
                </a:solidFill>
                <a:latin typeface="PT Sans" pitchFamily="34" charset="0"/>
                <a:ea typeface="PT Sans" pitchFamily="34" charset="-122"/>
                <a:cs typeface="PT Sans" pitchFamily="34" charset="-120"/>
              </a:rPr>
              <a:t>Continuously review and improve the product through each sprint cycle.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469356"/>
            <a:ext cx="9191982"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Advantages of Waterfall Methodology</a:t>
            </a:r>
            <a:endParaRPr lang="en-US" sz="4117" dirty="0"/>
          </a:p>
        </p:txBody>
      </p:sp>
      <p:sp>
        <p:nvSpPr>
          <p:cNvPr id="5" name="Text 2"/>
          <p:cNvSpPr/>
          <p:nvPr/>
        </p:nvSpPr>
        <p:spPr>
          <a:xfrm>
            <a:off x="2348389" y="3678198"/>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Predictability</a:t>
            </a:r>
            <a:endParaRPr lang="en-US" sz="2058" dirty="0"/>
          </a:p>
        </p:txBody>
      </p:sp>
      <p:sp>
        <p:nvSpPr>
          <p:cNvPr id="6" name="Text 3"/>
          <p:cNvSpPr/>
          <p:nvPr/>
        </p:nvSpPr>
        <p:spPr>
          <a:xfrm>
            <a:off x="2348389" y="4227195"/>
            <a:ext cx="29494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linear, sequential nature of Waterfall provides clear visibility into project timelines and deliverables.</a:t>
            </a:r>
            <a:endParaRPr lang="en-US" sz="1750" dirty="0"/>
          </a:p>
        </p:txBody>
      </p:sp>
      <p:sp>
        <p:nvSpPr>
          <p:cNvPr id="7" name="Text 4"/>
          <p:cNvSpPr/>
          <p:nvPr/>
        </p:nvSpPr>
        <p:spPr>
          <a:xfrm>
            <a:off x="5847398" y="3678198"/>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Simplicity</a:t>
            </a:r>
            <a:endParaRPr lang="en-US" sz="2058" dirty="0"/>
          </a:p>
        </p:txBody>
      </p:sp>
      <p:sp>
        <p:nvSpPr>
          <p:cNvPr id="8" name="Text 5"/>
          <p:cNvSpPr/>
          <p:nvPr/>
        </p:nvSpPr>
        <p:spPr>
          <a:xfrm>
            <a:off x="5847398" y="4227195"/>
            <a:ext cx="29494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Waterfall follows a straightforward, well-defined process that is easy to understand and manage.</a:t>
            </a:r>
            <a:endParaRPr lang="en-US" sz="1750" dirty="0"/>
          </a:p>
        </p:txBody>
      </p:sp>
      <p:sp>
        <p:nvSpPr>
          <p:cNvPr id="9" name="Text 6"/>
          <p:cNvSpPr/>
          <p:nvPr/>
        </p:nvSpPr>
        <p:spPr>
          <a:xfrm>
            <a:off x="9346406" y="3678198"/>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Documentation</a:t>
            </a:r>
            <a:endParaRPr lang="en-US" sz="2058" dirty="0"/>
          </a:p>
        </p:txBody>
      </p:sp>
      <p:sp>
        <p:nvSpPr>
          <p:cNvPr id="10" name="Text 7"/>
          <p:cNvSpPr/>
          <p:nvPr/>
        </p:nvSpPr>
        <p:spPr>
          <a:xfrm>
            <a:off x="9346406" y="4227195"/>
            <a:ext cx="29494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Extensive documentation is generated throughout the Waterfall process, providing a clear record of the project.</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745099"/>
            <a:ext cx="9863257"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Disadvantages of Waterfall Methodology</a:t>
            </a:r>
            <a:endParaRPr lang="en-US" sz="4117" dirty="0"/>
          </a:p>
        </p:txBody>
      </p:sp>
      <p:sp>
        <p:nvSpPr>
          <p:cNvPr id="5" name="Shape 2"/>
          <p:cNvSpPr/>
          <p:nvPr/>
        </p:nvSpPr>
        <p:spPr>
          <a:xfrm>
            <a:off x="2348389" y="3092768"/>
            <a:ext cx="499943" cy="499943"/>
          </a:xfrm>
          <a:prstGeom prst="roundRect">
            <a:avLst>
              <a:gd name="adj" fmla="val 80001"/>
            </a:avLst>
          </a:prstGeom>
          <a:solidFill>
            <a:srgbClr val="F3F3FF"/>
          </a:solidFill>
          <a:ln w="22860">
            <a:solidFill>
              <a:srgbClr val="00002E"/>
            </a:solidFill>
            <a:prstDash val="solid"/>
          </a:ln>
        </p:spPr>
      </p:sp>
      <p:sp>
        <p:nvSpPr>
          <p:cNvPr id="6" name="Text 3"/>
          <p:cNvSpPr/>
          <p:nvPr/>
        </p:nvSpPr>
        <p:spPr>
          <a:xfrm>
            <a:off x="2504242" y="3185874"/>
            <a:ext cx="188238" cy="313730"/>
          </a:xfrm>
          <a:prstGeom prst="rect">
            <a:avLst/>
          </a:prstGeom>
          <a:noFill/>
          <a:ln/>
        </p:spPr>
        <p:txBody>
          <a:bodyPr wrap="none" rtlCol="0" anchor="t"/>
          <a:lstStyle/>
          <a:p>
            <a:pPr algn="ctr" indent="0" marL="0">
              <a:lnSpc>
                <a:spcPts val="2470"/>
              </a:lnSpc>
              <a:buNone/>
            </a:pPr>
            <a:r>
              <a:rPr lang="en-US" sz="2470" b="1" dirty="0">
                <a:solidFill>
                  <a:srgbClr val="2D4DF2"/>
                </a:solidFill>
                <a:latin typeface="Nunito" pitchFamily="34" charset="0"/>
                <a:ea typeface="Nunito" pitchFamily="34" charset="-122"/>
                <a:cs typeface="Nunito" pitchFamily="34" charset="-120"/>
              </a:rPr>
              <a:t>1</a:t>
            </a:r>
            <a:endParaRPr lang="en-US" sz="2470" dirty="0"/>
          </a:p>
        </p:txBody>
      </p:sp>
      <p:sp>
        <p:nvSpPr>
          <p:cNvPr id="7" name="Text 4"/>
          <p:cNvSpPr/>
          <p:nvPr/>
        </p:nvSpPr>
        <p:spPr>
          <a:xfrm>
            <a:off x="3070503" y="3092768"/>
            <a:ext cx="2614017" cy="326827"/>
          </a:xfrm>
          <a:prstGeom prst="rect">
            <a:avLst/>
          </a:prstGeom>
          <a:noFill/>
          <a:ln/>
        </p:spPr>
        <p:txBody>
          <a:bodyPr wrap="none" rtlCol="0" anchor="t"/>
          <a:lstStyle/>
          <a:p>
            <a:pPr indent="0" marL="0">
              <a:lnSpc>
                <a:spcPts val="2573"/>
              </a:lnSpc>
              <a:buNone/>
            </a:pPr>
            <a:r>
              <a:rPr lang="en-US" sz="2058" b="1" dirty="0">
                <a:solidFill>
                  <a:srgbClr val="2D4DF2"/>
                </a:solidFill>
                <a:latin typeface="Nunito" pitchFamily="34" charset="0"/>
                <a:ea typeface="Nunito" pitchFamily="34" charset="-122"/>
                <a:cs typeface="Nunito" pitchFamily="34" charset="-120"/>
              </a:rPr>
              <a:t>Inflexibility</a:t>
            </a:r>
            <a:endParaRPr lang="en-US" sz="2058" dirty="0"/>
          </a:p>
        </p:txBody>
      </p:sp>
      <p:sp>
        <p:nvSpPr>
          <p:cNvPr id="8" name="Text 5"/>
          <p:cNvSpPr/>
          <p:nvPr/>
        </p:nvSpPr>
        <p:spPr>
          <a:xfrm>
            <a:off x="3070503" y="3552825"/>
            <a:ext cx="4133612"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Changes to requirements or design are difficult and costly to implement in Waterfall.</a:t>
            </a:r>
            <a:endParaRPr lang="en-US" sz="1750" dirty="0"/>
          </a:p>
        </p:txBody>
      </p:sp>
      <p:sp>
        <p:nvSpPr>
          <p:cNvPr id="9" name="Shape 6"/>
          <p:cNvSpPr/>
          <p:nvPr/>
        </p:nvSpPr>
        <p:spPr>
          <a:xfrm>
            <a:off x="7426285" y="3092768"/>
            <a:ext cx="499943" cy="499943"/>
          </a:xfrm>
          <a:prstGeom prst="roundRect">
            <a:avLst>
              <a:gd name="adj" fmla="val 80001"/>
            </a:avLst>
          </a:prstGeom>
          <a:solidFill>
            <a:srgbClr val="F3F3FF"/>
          </a:solidFill>
          <a:ln w="22860">
            <a:solidFill>
              <a:srgbClr val="00002E"/>
            </a:solidFill>
            <a:prstDash val="solid"/>
          </a:ln>
        </p:spPr>
      </p:sp>
      <p:sp>
        <p:nvSpPr>
          <p:cNvPr id="10" name="Text 7"/>
          <p:cNvSpPr/>
          <p:nvPr/>
        </p:nvSpPr>
        <p:spPr>
          <a:xfrm>
            <a:off x="7582138" y="3185874"/>
            <a:ext cx="188238" cy="313730"/>
          </a:xfrm>
          <a:prstGeom prst="rect">
            <a:avLst/>
          </a:prstGeom>
          <a:noFill/>
          <a:ln/>
        </p:spPr>
        <p:txBody>
          <a:bodyPr wrap="none" rtlCol="0" anchor="t"/>
          <a:lstStyle/>
          <a:p>
            <a:pPr algn="ctr" indent="0" marL="0">
              <a:lnSpc>
                <a:spcPts val="2470"/>
              </a:lnSpc>
              <a:buNone/>
            </a:pPr>
            <a:r>
              <a:rPr lang="en-US" sz="2470" b="1" dirty="0">
                <a:solidFill>
                  <a:srgbClr val="015F98"/>
                </a:solidFill>
                <a:latin typeface="Nunito" pitchFamily="34" charset="0"/>
                <a:ea typeface="Nunito" pitchFamily="34" charset="-122"/>
                <a:cs typeface="Nunito" pitchFamily="34" charset="-120"/>
              </a:rPr>
              <a:t>2</a:t>
            </a:r>
            <a:endParaRPr lang="en-US" sz="2470" dirty="0"/>
          </a:p>
        </p:txBody>
      </p:sp>
      <p:sp>
        <p:nvSpPr>
          <p:cNvPr id="11" name="Text 8"/>
          <p:cNvSpPr/>
          <p:nvPr/>
        </p:nvSpPr>
        <p:spPr>
          <a:xfrm>
            <a:off x="8148399" y="3092768"/>
            <a:ext cx="2614017" cy="326827"/>
          </a:xfrm>
          <a:prstGeom prst="rect">
            <a:avLst/>
          </a:prstGeom>
          <a:noFill/>
          <a:ln/>
        </p:spPr>
        <p:txBody>
          <a:bodyPr wrap="none" rtlCol="0" anchor="t"/>
          <a:lstStyle/>
          <a:p>
            <a:pPr indent="0" marL="0">
              <a:lnSpc>
                <a:spcPts val="2573"/>
              </a:lnSpc>
              <a:buNone/>
            </a:pPr>
            <a:r>
              <a:rPr lang="en-US" sz="2058" b="1" dirty="0">
                <a:solidFill>
                  <a:srgbClr val="015F98"/>
                </a:solidFill>
                <a:latin typeface="Nunito" pitchFamily="34" charset="0"/>
                <a:ea typeface="Nunito" pitchFamily="34" charset="-122"/>
                <a:cs typeface="Nunito" pitchFamily="34" charset="-120"/>
              </a:rPr>
              <a:t>Delayed Feedback</a:t>
            </a:r>
            <a:endParaRPr lang="en-US" sz="2058" dirty="0"/>
          </a:p>
        </p:txBody>
      </p:sp>
      <p:sp>
        <p:nvSpPr>
          <p:cNvPr id="12" name="Text 9"/>
          <p:cNvSpPr/>
          <p:nvPr/>
        </p:nvSpPr>
        <p:spPr>
          <a:xfrm>
            <a:off x="8148399" y="3552825"/>
            <a:ext cx="4133612"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Customers don't see the final product until the end, leading to potential misalignment.</a:t>
            </a:r>
            <a:endParaRPr lang="en-US" sz="1750" dirty="0"/>
          </a:p>
        </p:txBody>
      </p:sp>
      <p:sp>
        <p:nvSpPr>
          <p:cNvPr id="13" name="Shape 10"/>
          <p:cNvSpPr/>
          <p:nvPr/>
        </p:nvSpPr>
        <p:spPr>
          <a:xfrm>
            <a:off x="2348389" y="5024676"/>
            <a:ext cx="499943" cy="499943"/>
          </a:xfrm>
          <a:prstGeom prst="roundRect">
            <a:avLst>
              <a:gd name="adj" fmla="val 80001"/>
            </a:avLst>
          </a:prstGeom>
          <a:solidFill>
            <a:srgbClr val="F3F3FF"/>
          </a:solidFill>
          <a:ln w="22860">
            <a:solidFill>
              <a:srgbClr val="00002E"/>
            </a:solidFill>
            <a:prstDash val="solid"/>
          </a:ln>
        </p:spPr>
      </p:sp>
      <p:sp>
        <p:nvSpPr>
          <p:cNvPr id="14" name="Text 11"/>
          <p:cNvSpPr/>
          <p:nvPr/>
        </p:nvSpPr>
        <p:spPr>
          <a:xfrm>
            <a:off x="2504242" y="5117783"/>
            <a:ext cx="188238" cy="313730"/>
          </a:xfrm>
          <a:prstGeom prst="rect">
            <a:avLst/>
          </a:prstGeom>
          <a:noFill/>
          <a:ln/>
        </p:spPr>
        <p:txBody>
          <a:bodyPr wrap="none" rtlCol="0" anchor="t"/>
          <a:lstStyle/>
          <a:p>
            <a:pPr algn="ctr" indent="0" marL="0">
              <a:lnSpc>
                <a:spcPts val="2470"/>
              </a:lnSpc>
              <a:buNone/>
            </a:pPr>
            <a:r>
              <a:rPr lang="en-US" sz="2470" b="1" dirty="0">
                <a:solidFill>
                  <a:srgbClr val="AD1F96"/>
                </a:solidFill>
                <a:latin typeface="Nunito" pitchFamily="34" charset="0"/>
                <a:ea typeface="Nunito" pitchFamily="34" charset="-122"/>
                <a:cs typeface="Nunito" pitchFamily="34" charset="-120"/>
              </a:rPr>
              <a:t>3</a:t>
            </a:r>
            <a:endParaRPr lang="en-US" sz="2470" dirty="0"/>
          </a:p>
        </p:txBody>
      </p:sp>
      <p:sp>
        <p:nvSpPr>
          <p:cNvPr id="15" name="Text 12"/>
          <p:cNvSpPr/>
          <p:nvPr/>
        </p:nvSpPr>
        <p:spPr>
          <a:xfrm>
            <a:off x="3070503" y="5024676"/>
            <a:ext cx="2614017" cy="326827"/>
          </a:xfrm>
          <a:prstGeom prst="rect">
            <a:avLst/>
          </a:prstGeom>
          <a:noFill/>
          <a:ln/>
        </p:spPr>
        <p:txBody>
          <a:bodyPr wrap="none" rtlCol="0" anchor="t"/>
          <a:lstStyle/>
          <a:p>
            <a:pPr indent="0" marL="0">
              <a:lnSpc>
                <a:spcPts val="2573"/>
              </a:lnSpc>
              <a:buNone/>
            </a:pPr>
            <a:r>
              <a:rPr lang="en-US" sz="2058" b="1" dirty="0">
                <a:solidFill>
                  <a:srgbClr val="AD1F96"/>
                </a:solidFill>
                <a:latin typeface="Nunito" pitchFamily="34" charset="0"/>
                <a:ea typeface="Nunito" pitchFamily="34" charset="-122"/>
                <a:cs typeface="Nunito" pitchFamily="34" charset="-120"/>
              </a:rPr>
              <a:t>Long Timelines</a:t>
            </a:r>
            <a:endParaRPr lang="en-US" sz="2058" dirty="0"/>
          </a:p>
        </p:txBody>
      </p:sp>
      <p:sp>
        <p:nvSpPr>
          <p:cNvPr id="16" name="Text 13"/>
          <p:cNvSpPr/>
          <p:nvPr/>
        </p:nvSpPr>
        <p:spPr>
          <a:xfrm>
            <a:off x="3070503" y="5484733"/>
            <a:ext cx="4133612"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sequential nature of Waterfall can result in long development cycles before any functionality is delivered.</a:t>
            </a:r>
            <a:endParaRPr lang="en-US" sz="1750" dirty="0"/>
          </a:p>
        </p:txBody>
      </p:sp>
      <p:sp>
        <p:nvSpPr>
          <p:cNvPr id="17" name="Shape 14"/>
          <p:cNvSpPr/>
          <p:nvPr/>
        </p:nvSpPr>
        <p:spPr>
          <a:xfrm>
            <a:off x="7426285" y="5024676"/>
            <a:ext cx="499943" cy="499943"/>
          </a:xfrm>
          <a:prstGeom prst="roundRect">
            <a:avLst>
              <a:gd name="adj" fmla="val 80001"/>
            </a:avLst>
          </a:prstGeom>
          <a:solidFill>
            <a:srgbClr val="F3F3FF"/>
          </a:solidFill>
          <a:ln w="22860">
            <a:solidFill>
              <a:srgbClr val="00002E"/>
            </a:solidFill>
            <a:prstDash val="solid"/>
          </a:ln>
        </p:spPr>
      </p:sp>
      <p:sp>
        <p:nvSpPr>
          <p:cNvPr id="18" name="Text 15"/>
          <p:cNvSpPr/>
          <p:nvPr/>
        </p:nvSpPr>
        <p:spPr>
          <a:xfrm>
            <a:off x="7582138" y="5117783"/>
            <a:ext cx="188238" cy="313730"/>
          </a:xfrm>
          <a:prstGeom prst="rect">
            <a:avLst/>
          </a:prstGeom>
          <a:noFill/>
          <a:ln/>
        </p:spPr>
        <p:txBody>
          <a:bodyPr wrap="none" rtlCol="0" anchor="t"/>
          <a:lstStyle/>
          <a:p>
            <a:pPr algn="ctr" indent="0" marL="0">
              <a:lnSpc>
                <a:spcPts val="2470"/>
              </a:lnSpc>
              <a:buNone/>
            </a:pPr>
            <a:r>
              <a:rPr lang="en-US" sz="2470" b="1" dirty="0">
                <a:solidFill>
                  <a:srgbClr val="2D4DF2"/>
                </a:solidFill>
                <a:latin typeface="Nunito" pitchFamily="34" charset="0"/>
                <a:ea typeface="Nunito" pitchFamily="34" charset="-122"/>
                <a:cs typeface="Nunito" pitchFamily="34" charset="-120"/>
              </a:rPr>
              <a:t>4</a:t>
            </a:r>
            <a:endParaRPr lang="en-US" sz="2470" dirty="0"/>
          </a:p>
        </p:txBody>
      </p:sp>
      <p:sp>
        <p:nvSpPr>
          <p:cNvPr id="19" name="Text 16"/>
          <p:cNvSpPr/>
          <p:nvPr/>
        </p:nvSpPr>
        <p:spPr>
          <a:xfrm>
            <a:off x="8148399" y="5024676"/>
            <a:ext cx="2614017" cy="326827"/>
          </a:xfrm>
          <a:prstGeom prst="rect">
            <a:avLst/>
          </a:prstGeom>
          <a:noFill/>
          <a:ln/>
        </p:spPr>
        <p:txBody>
          <a:bodyPr wrap="none" rtlCol="0" anchor="t"/>
          <a:lstStyle/>
          <a:p>
            <a:pPr indent="0" marL="0">
              <a:lnSpc>
                <a:spcPts val="2573"/>
              </a:lnSpc>
              <a:buNone/>
            </a:pPr>
            <a:r>
              <a:rPr lang="en-US" sz="2058" b="1" dirty="0">
                <a:solidFill>
                  <a:srgbClr val="2D4DF2"/>
                </a:solidFill>
                <a:latin typeface="Nunito" pitchFamily="34" charset="0"/>
                <a:ea typeface="Nunito" pitchFamily="34" charset="-122"/>
                <a:cs typeface="Nunito" pitchFamily="34" charset="-120"/>
              </a:rPr>
              <a:t>Risk of Failure</a:t>
            </a:r>
            <a:endParaRPr lang="en-US" sz="2058" dirty="0"/>
          </a:p>
        </p:txBody>
      </p:sp>
      <p:sp>
        <p:nvSpPr>
          <p:cNvPr id="20" name="Text 17"/>
          <p:cNvSpPr/>
          <p:nvPr/>
        </p:nvSpPr>
        <p:spPr>
          <a:xfrm>
            <a:off x="8148399" y="5484733"/>
            <a:ext cx="4133612"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If requirements are not fully defined upfront, the entire project is at risk of failure.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838206"/>
            <a:ext cx="8163639"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Advantages of Agile Methodology</a:t>
            </a:r>
            <a:endParaRPr lang="en-US" sz="4117" dirty="0"/>
          </a:p>
        </p:txBody>
      </p:sp>
      <p:sp>
        <p:nvSpPr>
          <p:cNvPr id="5" name="Shape 2"/>
          <p:cNvSpPr/>
          <p:nvPr/>
        </p:nvSpPr>
        <p:spPr>
          <a:xfrm>
            <a:off x="2348389" y="2935962"/>
            <a:ext cx="4855726" cy="1616631"/>
          </a:xfrm>
          <a:prstGeom prst="roundRect">
            <a:avLst>
              <a:gd name="adj" fmla="val 24740"/>
            </a:avLst>
          </a:prstGeom>
          <a:solidFill>
            <a:srgbClr val="F3F3FF"/>
          </a:solidFill>
          <a:ln w="22860">
            <a:solidFill>
              <a:srgbClr val="00002E"/>
            </a:solidFill>
            <a:prstDash val="solid"/>
          </a:ln>
        </p:spPr>
      </p:sp>
      <p:sp>
        <p:nvSpPr>
          <p:cNvPr id="6" name="Text 3"/>
          <p:cNvSpPr/>
          <p:nvPr/>
        </p:nvSpPr>
        <p:spPr>
          <a:xfrm>
            <a:off x="2593419" y="3180993"/>
            <a:ext cx="2614017" cy="326827"/>
          </a:xfrm>
          <a:prstGeom prst="rect">
            <a:avLst/>
          </a:prstGeom>
          <a:noFill/>
          <a:ln/>
        </p:spPr>
        <p:txBody>
          <a:bodyPr wrap="none" rtlCol="0" anchor="t"/>
          <a:lstStyle/>
          <a:p>
            <a:pPr indent="0" marL="0">
              <a:lnSpc>
                <a:spcPts val="2573"/>
              </a:lnSpc>
              <a:buNone/>
            </a:pPr>
            <a:r>
              <a:rPr lang="en-US" sz="2058" b="1" dirty="0">
                <a:solidFill>
                  <a:srgbClr val="2D4DF2"/>
                </a:solidFill>
                <a:latin typeface="Nunito" pitchFamily="34" charset="0"/>
                <a:ea typeface="Nunito" pitchFamily="34" charset="-122"/>
                <a:cs typeface="Nunito" pitchFamily="34" charset="-120"/>
              </a:rPr>
              <a:t>Flexibility</a:t>
            </a:r>
            <a:endParaRPr lang="en-US" sz="2058" dirty="0"/>
          </a:p>
        </p:txBody>
      </p:sp>
      <p:sp>
        <p:nvSpPr>
          <p:cNvPr id="7" name="Text 4"/>
          <p:cNvSpPr/>
          <p:nvPr/>
        </p:nvSpPr>
        <p:spPr>
          <a:xfrm>
            <a:off x="2593419" y="3641050"/>
            <a:ext cx="4365665"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Agile allows for quick adaptation to changing requirements and market conditions.</a:t>
            </a:r>
            <a:endParaRPr lang="en-US" sz="1750" dirty="0"/>
          </a:p>
        </p:txBody>
      </p:sp>
      <p:sp>
        <p:nvSpPr>
          <p:cNvPr id="8" name="Shape 5"/>
          <p:cNvSpPr/>
          <p:nvPr/>
        </p:nvSpPr>
        <p:spPr>
          <a:xfrm>
            <a:off x="7426285" y="2935962"/>
            <a:ext cx="4855726" cy="1616631"/>
          </a:xfrm>
          <a:prstGeom prst="roundRect">
            <a:avLst>
              <a:gd name="adj" fmla="val 24740"/>
            </a:avLst>
          </a:prstGeom>
          <a:solidFill>
            <a:srgbClr val="F3F3FF"/>
          </a:solidFill>
          <a:ln w="22860">
            <a:solidFill>
              <a:srgbClr val="00002E"/>
            </a:solidFill>
            <a:prstDash val="solid"/>
          </a:ln>
        </p:spPr>
      </p:sp>
      <p:sp>
        <p:nvSpPr>
          <p:cNvPr id="9" name="Text 6"/>
          <p:cNvSpPr/>
          <p:nvPr/>
        </p:nvSpPr>
        <p:spPr>
          <a:xfrm>
            <a:off x="7671316" y="3180993"/>
            <a:ext cx="2614017" cy="326827"/>
          </a:xfrm>
          <a:prstGeom prst="rect">
            <a:avLst/>
          </a:prstGeom>
          <a:noFill/>
          <a:ln/>
        </p:spPr>
        <p:txBody>
          <a:bodyPr wrap="none" rtlCol="0" anchor="t"/>
          <a:lstStyle/>
          <a:p>
            <a:pPr indent="0" marL="0">
              <a:lnSpc>
                <a:spcPts val="2573"/>
              </a:lnSpc>
              <a:buNone/>
            </a:pPr>
            <a:r>
              <a:rPr lang="en-US" sz="2058" b="1" dirty="0">
                <a:solidFill>
                  <a:srgbClr val="015F98"/>
                </a:solidFill>
                <a:latin typeface="Nunito" pitchFamily="34" charset="0"/>
                <a:ea typeface="Nunito" pitchFamily="34" charset="-122"/>
                <a:cs typeface="Nunito" pitchFamily="34" charset="-120"/>
              </a:rPr>
              <a:t>Early Delivery</a:t>
            </a:r>
            <a:endParaRPr lang="en-US" sz="2058" dirty="0"/>
          </a:p>
        </p:txBody>
      </p:sp>
      <p:sp>
        <p:nvSpPr>
          <p:cNvPr id="10" name="Text 7"/>
          <p:cNvSpPr/>
          <p:nvPr/>
        </p:nvSpPr>
        <p:spPr>
          <a:xfrm>
            <a:off x="7671316" y="3641050"/>
            <a:ext cx="4365665"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Agile's iterative approach enables the delivery of working software at regular intervals.</a:t>
            </a:r>
            <a:endParaRPr lang="en-US" sz="1750" dirty="0"/>
          </a:p>
        </p:txBody>
      </p:sp>
      <p:sp>
        <p:nvSpPr>
          <p:cNvPr id="11" name="Shape 8"/>
          <p:cNvSpPr/>
          <p:nvPr/>
        </p:nvSpPr>
        <p:spPr>
          <a:xfrm>
            <a:off x="2348389" y="4774763"/>
            <a:ext cx="4855726" cy="1616631"/>
          </a:xfrm>
          <a:prstGeom prst="roundRect">
            <a:avLst>
              <a:gd name="adj" fmla="val 24740"/>
            </a:avLst>
          </a:prstGeom>
          <a:solidFill>
            <a:srgbClr val="F3F3FF"/>
          </a:solidFill>
          <a:ln w="22860">
            <a:solidFill>
              <a:srgbClr val="00002E"/>
            </a:solidFill>
            <a:prstDash val="solid"/>
          </a:ln>
        </p:spPr>
      </p:sp>
      <p:sp>
        <p:nvSpPr>
          <p:cNvPr id="12" name="Text 9"/>
          <p:cNvSpPr/>
          <p:nvPr/>
        </p:nvSpPr>
        <p:spPr>
          <a:xfrm>
            <a:off x="2593419" y="5019794"/>
            <a:ext cx="2614017" cy="326827"/>
          </a:xfrm>
          <a:prstGeom prst="rect">
            <a:avLst/>
          </a:prstGeom>
          <a:noFill/>
          <a:ln/>
        </p:spPr>
        <p:txBody>
          <a:bodyPr wrap="none" rtlCol="0" anchor="t"/>
          <a:lstStyle/>
          <a:p>
            <a:pPr indent="0" marL="0">
              <a:lnSpc>
                <a:spcPts val="2573"/>
              </a:lnSpc>
              <a:buNone/>
            </a:pPr>
            <a:r>
              <a:rPr lang="en-US" sz="2058" b="1" dirty="0">
                <a:solidFill>
                  <a:srgbClr val="AD1F96"/>
                </a:solidFill>
                <a:latin typeface="Nunito" pitchFamily="34" charset="0"/>
                <a:ea typeface="Nunito" pitchFamily="34" charset="-122"/>
                <a:cs typeface="Nunito" pitchFamily="34" charset="-120"/>
              </a:rPr>
              <a:t>Collaboration</a:t>
            </a:r>
            <a:endParaRPr lang="en-US" sz="2058" dirty="0"/>
          </a:p>
        </p:txBody>
      </p:sp>
      <p:sp>
        <p:nvSpPr>
          <p:cNvPr id="13" name="Text 10"/>
          <p:cNvSpPr/>
          <p:nvPr/>
        </p:nvSpPr>
        <p:spPr>
          <a:xfrm>
            <a:off x="2593419" y="5479852"/>
            <a:ext cx="4365665"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Agile promotes close collaboration between cross-functional teams and stakeholders.</a:t>
            </a:r>
            <a:endParaRPr lang="en-US" sz="1750" dirty="0"/>
          </a:p>
        </p:txBody>
      </p:sp>
      <p:sp>
        <p:nvSpPr>
          <p:cNvPr id="14" name="Shape 11"/>
          <p:cNvSpPr/>
          <p:nvPr/>
        </p:nvSpPr>
        <p:spPr>
          <a:xfrm>
            <a:off x="7426285" y="4774763"/>
            <a:ext cx="4855726" cy="1616631"/>
          </a:xfrm>
          <a:prstGeom prst="roundRect">
            <a:avLst>
              <a:gd name="adj" fmla="val 24740"/>
            </a:avLst>
          </a:prstGeom>
          <a:solidFill>
            <a:srgbClr val="F3F3FF"/>
          </a:solidFill>
          <a:ln w="22860">
            <a:solidFill>
              <a:srgbClr val="00002E"/>
            </a:solidFill>
            <a:prstDash val="solid"/>
          </a:ln>
        </p:spPr>
      </p:sp>
      <p:sp>
        <p:nvSpPr>
          <p:cNvPr id="15" name="Text 12"/>
          <p:cNvSpPr/>
          <p:nvPr/>
        </p:nvSpPr>
        <p:spPr>
          <a:xfrm>
            <a:off x="7671316" y="5019794"/>
            <a:ext cx="2996327" cy="326827"/>
          </a:xfrm>
          <a:prstGeom prst="rect">
            <a:avLst/>
          </a:prstGeom>
          <a:noFill/>
          <a:ln/>
        </p:spPr>
        <p:txBody>
          <a:bodyPr wrap="none" rtlCol="0" anchor="t"/>
          <a:lstStyle/>
          <a:p>
            <a:pPr indent="0" marL="0">
              <a:lnSpc>
                <a:spcPts val="2573"/>
              </a:lnSpc>
              <a:buNone/>
            </a:pPr>
            <a:r>
              <a:rPr lang="en-US" sz="2058" b="1" dirty="0">
                <a:solidFill>
                  <a:srgbClr val="2D4DF2"/>
                </a:solidFill>
                <a:latin typeface="Nunito" pitchFamily="34" charset="0"/>
                <a:ea typeface="Nunito" pitchFamily="34" charset="-122"/>
                <a:cs typeface="Nunito" pitchFamily="34" charset="-120"/>
              </a:rPr>
              <a:t>Continuous Improvement</a:t>
            </a:r>
            <a:endParaRPr lang="en-US" sz="2058" dirty="0"/>
          </a:p>
        </p:txBody>
      </p:sp>
      <p:sp>
        <p:nvSpPr>
          <p:cNvPr id="16" name="Text 13"/>
          <p:cNvSpPr/>
          <p:nvPr/>
        </p:nvSpPr>
        <p:spPr>
          <a:xfrm>
            <a:off x="7671316" y="5479852"/>
            <a:ext cx="4365665"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Agile's iterative nature allows for ongoing refinement and enhancement of the product.</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783913"/>
            <a:ext cx="8834914"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Disadvantages of Agile Methodology</a:t>
            </a:r>
            <a:endParaRPr lang="en-US" sz="4117" dirty="0"/>
          </a:p>
        </p:txBody>
      </p:sp>
      <p:pic>
        <p:nvPicPr>
          <p:cNvPr id="5" name="Image 1" descr="preencoded.png">    </p:cNvPr>
          <p:cNvPicPr>
            <a:picLocks noChangeAspect="1"/>
          </p:cNvPicPr>
          <p:nvPr/>
        </p:nvPicPr>
        <p:blipFill>
          <a:blip r:embed="rId2"/>
          <a:stretch>
            <a:fillRect/>
          </a:stretch>
        </p:blipFill>
        <p:spPr>
          <a:xfrm>
            <a:off x="2348389" y="2881670"/>
            <a:ext cx="555427" cy="555427"/>
          </a:xfrm>
          <a:prstGeom prst="rect">
            <a:avLst/>
          </a:prstGeom>
        </p:spPr>
      </p:pic>
      <p:sp>
        <p:nvSpPr>
          <p:cNvPr id="6" name="Text 2"/>
          <p:cNvSpPr/>
          <p:nvPr/>
        </p:nvSpPr>
        <p:spPr>
          <a:xfrm>
            <a:off x="2348389" y="3659267"/>
            <a:ext cx="2233374" cy="326827"/>
          </a:xfrm>
          <a:prstGeom prst="rect">
            <a:avLst/>
          </a:prstGeom>
          <a:noFill/>
          <a:ln/>
        </p:spPr>
        <p:txBody>
          <a:bodyPr wrap="none" rtlCol="0" anchor="t"/>
          <a:lstStyle/>
          <a:p>
            <a:pPr algn="l" indent="0" marL="0">
              <a:lnSpc>
                <a:spcPts val="2573"/>
              </a:lnSpc>
              <a:buNone/>
            </a:pPr>
            <a:r>
              <a:rPr lang="en-US" sz="2058" b="1" dirty="0">
                <a:solidFill>
                  <a:srgbClr val="2D4DF2"/>
                </a:solidFill>
                <a:latin typeface="Nunito" pitchFamily="34" charset="0"/>
                <a:ea typeface="Nunito" pitchFamily="34" charset="-122"/>
                <a:cs typeface="Nunito" pitchFamily="34" charset="-120"/>
              </a:rPr>
              <a:t>Time Pressure</a:t>
            </a:r>
            <a:endParaRPr lang="en-US" sz="2058" dirty="0"/>
          </a:p>
        </p:txBody>
      </p:sp>
      <p:sp>
        <p:nvSpPr>
          <p:cNvPr id="7" name="Text 3"/>
          <p:cNvSpPr/>
          <p:nvPr/>
        </p:nvSpPr>
        <p:spPr>
          <a:xfrm>
            <a:off x="2348389" y="4119324"/>
            <a:ext cx="2233374" cy="1333024"/>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rapid sprint cycles of Agile can create a sense of constant pressure and stress.</a:t>
            </a:r>
            <a:endParaRPr lang="en-US" sz="1750" dirty="0"/>
          </a:p>
        </p:txBody>
      </p:sp>
      <p:pic>
        <p:nvPicPr>
          <p:cNvPr id="8" name="Image 2" descr="preencoded.png">    </p:cNvPr>
          <p:cNvPicPr>
            <a:picLocks noChangeAspect="1"/>
          </p:cNvPicPr>
          <p:nvPr/>
        </p:nvPicPr>
        <p:blipFill>
          <a:blip r:embed="rId3"/>
          <a:stretch>
            <a:fillRect/>
          </a:stretch>
        </p:blipFill>
        <p:spPr>
          <a:xfrm>
            <a:off x="4915019" y="2881670"/>
            <a:ext cx="555427" cy="555427"/>
          </a:xfrm>
          <a:prstGeom prst="rect">
            <a:avLst/>
          </a:prstGeom>
        </p:spPr>
      </p:pic>
      <p:sp>
        <p:nvSpPr>
          <p:cNvPr id="9" name="Text 4"/>
          <p:cNvSpPr/>
          <p:nvPr/>
        </p:nvSpPr>
        <p:spPr>
          <a:xfrm>
            <a:off x="4915019" y="3659267"/>
            <a:ext cx="2233493" cy="653653"/>
          </a:xfrm>
          <a:prstGeom prst="rect">
            <a:avLst/>
          </a:prstGeom>
          <a:noFill/>
          <a:ln/>
        </p:spPr>
        <p:txBody>
          <a:bodyPr wrap="square" rtlCol="0" anchor="t"/>
          <a:lstStyle/>
          <a:p>
            <a:pPr algn="l" indent="0" marL="0">
              <a:lnSpc>
                <a:spcPts val="2573"/>
              </a:lnSpc>
              <a:buNone/>
            </a:pPr>
            <a:r>
              <a:rPr lang="en-US" sz="2058" b="1" dirty="0">
                <a:solidFill>
                  <a:srgbClr val="015F98"/>
                </a:solidFill>
                <a:latin typeface="Nunito" pitchFamily="34" charset="0"/>
                <a:ea typeface="Nunito" pitchFamily="34" charset="-122"/>
                <a:cs typeface="Nunito" pitchFamily="34" charset="-120"/>
              </a:rPr>
              <a:t>Limited Documentation</a:t>
            </a:r>
            <a:endParaRPr lang="en-US" sz="2058" dirty="0"/>
          </a:p>
        </p:txBody>
      </p:sp>
      <p:sp>
        <p:nvSpPr>
          <p:cNvPr id="10" name="Text 5"/>
          <p:cNvSpPr/>
          <p:nvPr/>
        </p:nvSpPr>
        <p:spPr>
          <a:xfrm>
            <a:off x="4915019" y="4446151"/>
            <a:ext cx="2233493" cy="1999536"/>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Agile's focus on working software over comprehensive documentation can lead to knowledge gaps.</a:t>
            </a:r>
            <a:endParaRPr lang="en-US" sz="1750" dirty="0"/>
          </a:p>
        </p:txBody>
      </p:sp>
      <p:pic>
        <p:nvPicPr>
          <p:cNvPr id="11" name="Image 3" descr="preencoded.png">    </p:cNvPr>
          <p:cNvPicPr>
            <a:picLocks noChangeAspect="1"/>
          </p:cNvPicPr>
          <p:nvPr/>
        </p:nvPicPr>
        <p:blipFill>
          <a:blip r:embed="rId4"/>
          <a:stretch>
            <a:fillRect/>
          </a:stretch>
        </p:blipFill>
        <p:spPr>
          <a:xfrm>
            <a:off x="7481768" y="2881670"/>
            <a:ext cx="555427" cy="555427"/>
          </a:xfrm>
          <a:prstGeom prst="rect">
            <a:avLst/>
          </a:prstGeom>
        </p:spPr>
      </p:pic>
      <p:sp>
        <p:nvSpPr>
          <p:cNvPr id="12" name="Text 6"/>
          <p:cNvSpPr/>
          <p:nvPr/>
        </p:nvSpPr>
        <p:spPr>
          <a:xfrm>
            <a:off x="7481768" y="3659267"/>
            <a:ext cx="2233374" cy="326827"/>
          </a:xfrm>
          <a:prstGeom prst="rect">
            <a:avLst/>
          </a:prstGeom>
          <a:noFill/>
          <a:ln/>
        </p:spPr>
        <p:txBody>
          <a:bodyPr wrap="none" rtlCol="0" anchor="t"/>
          <a:lstStyle/>
          <a:p>
            <a:pPr algn="l" indent="0" marL="0">
              <a:lnSpc>
                <a:spcPts val="2573"/>
              </a:lnSpc>
              <a:buNone/>
            </a:pPr>
            <a:r>
              <a:rPr lang="en-US" sz="2058" b="1" dirty="0">
                <a:solidFill>
                  <a:srgbClr val="AD1F96"/>
                </a:solidFill>
                <a:latin typeface="Nunito" pitchFamily="34" charset="0"/>
                <a:ea typeface="Nunito" pitchFamily="34" charset="-122"/>
                <a:cs typeface="Nunito" pitchFamily="34" charset="-120"/>
              </a:rPr>
              <a:t>Lack of Oversight</a:t>
            </a:r>
            <a:endParaRPr lang="en-US" sz="2058" dirty="0"/>
          </a:p>
        </p:txBody>
      </p:sp>
      <p:sp>
        <p:nvSpPr>
          <p:cNvPr id="13" name="Text 7"/>
          <p:cNvSpPr/>
          <p:nvPr/>
        </p:nvSpPr>
        <p:spPr>
          <a:xfrm>
            <a:off x="7481768" y="4119324"/>
            <a:ext cx="2233374" cy="1999536"/>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decentralized nature of Agile can make it challenging to maintain overall project visibility and control.</a:t>
            </a:r>
            <a:endParaRPr lang="en-US" sz="1750" dirty="0"/>
          </a:p>
        </p:txBody>
      </p:sp>
      <p:pic>
        <p:nvPicPr>
          <p:cNvPr id="14" name="Image 4" descr="preencoded.png">    </p:cNvPr>
          <p:cNvPicPr>
            <a:picLocks noChangeAspect="1"/>
          </p:cNvPicPr>
          <p:nvPr/>
        </p:nvPicPr>
        <p:blipFill>
          <a:blip r:embed="rId5"/>
          <a:stretch>
            <a:fillRect/>
          </a:stretch>
        </p:blipFill>
        <p:spPr>
          <a:xfrm>
            <a:off x="10048399" y="2881670"/>
            <a:ext cx="555427" cy="555427"/>
          </a:xfrm>
          <a:prstGeom prst="rect">
            <a:avLst/>
          </a:prstGeom>
        </p:spPr>
      </p:pic>
      <p:sp>
        <p:nvSpPr>
          <p:cNvPr id="15" name="Text 8"/>
          <p:cNvSpPr/>
          <p:nvPr/>
        </p:nvSpPr>
        <p:spPr>
          <a:xfrm>
            <a:off x="10048399" y="3659267"/>
            <a:ext cx="2233493" cy="326827"/>
          </a:xfrm>
          <a:prstGeom prst="rect">
            <a:avLst/>
          </a:prstGeom>
          <a:noFill/>
          <a:ln/>
        </p:spPr>
        <p:txBody>
          <a:bodyPr wrap="none" rtlCol="0" anchor="t"/>
          <a:lstStyle/>
          <a:p>
            <a:pPr algn="l" indent="0" marL="0">
              <a:lnSpc>
                <a:spcPts val="2573"/>
              </a:lnSpc>
              <a:buNone/>
            </a:pPr>
            <a:r>
              <a:rPr lang="en-US" sz="2058" b="1" dirty="0">
                <a:solidFill>
                  <a:srgbClr val="2D4DF2"/>
                </a:solidFill>
                <a:latin typeface="Nunito" pitchFamily="34" charset="0"/>
                <a:ea typeface="Nunito" pitchFamily="34" charset="-122"/>
                <a:cs typeface="Nunito" pitchFamily="34" charset="-120"/>
              </a:rPr>
              <a:t>Scope Creep</a:t>
            </a:r>
            <a:endParaRPr lang="en-US" sz="2058" dirty="0"/>
          </a:p>
        </p:txBody>
      </p:sp>
      <p:sp>
        <p:nvSpPr>
          <p:cNvPr id="16" name="Text 9"/>
          <p:cNvSpPr/>
          <p:nvPr/>
        </p:nvSpPr>
        <p:spPr>
          <a:xfrm>
            <a:off x="10048399" y="4119324"/>
            <a:ext cx="2233493" cy="1666280"/>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flexible nature of Agile can lead to constantly shifting requirements and scope.</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10697" y="594598"/>
            <a:ext cx="7660600" cy="635794"/>
          </a:xfrm>
          <a:prstGeom prst="rect">
            <a:avLst/>
          </a:prstGeom>
          <a:noFill/>
          <a:ln/>
        </p:spPr>
        <p:txBody>
          <a:bodyPr wrap="none" rtlCol="0" anchor="t"/>
          <a:lstStyle/>
          <a:p>
            <a:pPr indent="0" marL="0">
              <a:lnSpc>
                <a:spcPts val="5007"/>
              </a:lnSpc>
              <a:buNone/>
            </a:pPr>
            <a:r>
              <a:rPr lang="en-US" sz="4005" b="1" dirty="0">
                <a:solidFill>
                  <a:srgbClr val="00002E"/>
                </a:solidFill>
                <a:latin typeface="Nunito" pitchFamily="34" charset="0"/>
                <a:ea typeface="Nunito" pitchFamily="34" charset="-122"/>
                <a:cs typeface="Nunito" pitchFamily="34" charset="-120"/>
              </a:rPr>
              <a:t>Choosing the Right Methodology</a:t>
            </a:r>
            <a:endParaRPr lang="en-US" sz="4005" dirty="0"/>
          </a:p>
        </p:txBody>
      </p:sp>
      <p:pic>
        <p:nvPicPr>
          <p:cNvPr id="6" name="Image 2" descr="preencoded.png">    </p:cNvPr>
          <p:cNvPicPr>
            <a:picLocks noChangeAspect="1"/>
          </p:cNvPicPr>
          <p:nvPr/>
        </p:nvPicPr>
        <p:blipFill>
          <a:blip r:embed="rId3"/>
          <a:stretch>
            <a:fillRect/>
          </a:stretch>
        </p:blipFill>
        <p:spPr>
          <a:xfrm>
            <a:off x="810697" y="1554599"/>
            <a:ext cx="1080968" cy="1729502"/>
          </a:xfrm>
          <a:prstGeom prst="rect">
            <a:avLst/>
          </a:prstGeom>
        </p:spPr>
      </p:pic>
      <p:sp>
        <p:nvSpPr>
          <p:cNvPr id="7" name="Text 2"/>
          <p:cNvSpPr/>
          <p:nvPr/>
        </p:nvSpPr>
        <p:spPr>
          <a:xfrm>
            <a:off x="2215872" y="1770697"/>
            <a:ext cx="2543413" cy="317897"/>
          </a:xfrm>
          <a:prstGeom prst="rect">
            <a:avLst/>
          </a:prstGeom>
          <a:noFill/>
          <a:ln/>
        </p:spPr>
        <p:txBody>
          <a:bodyPr wrap="none" rtlCol="0" anchor="t"/>
          <a:lstStyle/>
          <a:p>
            <a:pPr algn="l" indent="0" marL="0">
              <a:lnSpc>
                <a:spcPts val="2503"/>
              </a:lnSpc>
              <a:buNone/>
            </a:pPr>
            <a:r>
              <a:rPr lang="en-US" sz="2003" b="1" dirty="0">
                <a:solidFill>
                  <a:srgbClr val="2D4DF2"/>
                </a:solidFill>
                <a:latin typeface="Nunito" pitchFamily="34" charset="0"/>
                <a:ea typeface="Nunito" pitchFamily="34" charset="-122"/>
                <a:cs typeface="Nunito" pitchFamily="34" charset="-120"/>
              </a:rPr>
              <a:t>Project Requirements</a:t>
            </a:r>
            <a:endParaRPr lang="en-US" sz="2003" dirty="0"/>
          </a:p>
        </p:txBody>
      </p:sp>
      <p:sp>
        <p:nvSpPr>
          <p:cNvPr id="8" name="Text 3"/>
          <p:cNvSpPr/>
          <p:nvPr/>
        </p:nvSpPr>
        <p:spPr>
          <a:xfrm>
            <a:off x="2215872" y="2218253"/>
            <a:ext cx="7946231" cy="648653"/>
          </a:xfrm>
          <a:prstGeom prst="rect">
            <a:avLst/>
          </a:prstGeom>
          <a:noFill/>
          <a:ln/>
        </p:spPr>
        <p:txBody>
          <a:bodyPr wrap="square" rtlCol="0" anchor="t"/>
          <a:lstStyle/>
          <a:p>
            <a:pPr algn="l" indent="0" marL="0">
              <a:lnSpc>
                <a:spcPts val="2553"/>
              </a:lnSpc>
              <a:buNone/>
            </a:pPr>
            <a:r>
              <a:rPr lang="en-US" sz="1702" dirty="0">
                <a:solidFill>
                  <a:srgbClr val="00002E"/>
                </a:solidFill>
                <a:latin typeface="PT Sans" pitchFamily="34" charset="0"/>
                <a:ea typeface="PT Sans" pitchFamily="34" charset="-122"/>
                <a:cs typeface="PT Sans" pitchFamily="34" charset="-120"/>
              </a:rPr>
              <a:t>Evaluate the project's specific needs, such as complexity, timeline, and stakeholder involvement.</a:t>
            </a:r>
            <a:endParaRPr lang="en-US" sz="1702" dirty="0"/>
          </a:p>
        </p:txBody>
      </p:sp>
      <p:pic>
        <p:nvPicPr>
          <p:cNvPr id="9" name="Image 3" descr="preencoded.png">    </p:cNvPr>
          <p:cNvPicPr>
            <a:picLocks noChangeAspect="1"/>
          </p:cNvPicPr>
          <p:nvPr/>
        </p:nvPicPr>
        <p:blipFill>
          <a:blip r:embed="rId4"/>
          <a:stretch>
            <a:fillRect/>
          </a:stretch>
        </p:blipFill>
        <p:spPr>
          <a:xfrm>
            <a:off x="810697" y="3284101"/>
            <a:ext cx="1080968" cy="1729502"/>
          </a:xfrm>
          <a:prstGeom prst="rect">
            <a:avLst/>
          </a:prstGeom>
        </p:spPr>
      </p:pic>
      <p:sp>
        <p:nvSpPr>
          <p:cNvPr id="10" name="Text 4"/>
          <p:cNvSpPr/>
          <p:nvPr/>
        </p:nvSpPr>
        <p:spPr>
          <a:xfrm>
            <a:off x="2215872" y="3500199"/>
            <a:ext cx="2543413" cy="317897"/>
          </a:xfrm>
          <a:prstGeom prst="rect">
            <a:avLst/>
          </a:prstGeom>
          <a:noFill/>
          <a:ln/>
        </p:spPr>
        <p:txBody>
          <a:bodyPr wrap="none" rtlCol="0" anchor="t"/>
          <a:lstStyle/>
          <a:p>
            <a:pPr algn="l" indent="0" marL="0">
              <a:lnSpc>
                <a:spcPts val="2503"/>
              </a:lnSpc>
              <a:buNone/>
            </a:pPr>
            <a:r>
              <a:rPr lang="en-US" sz="2003" b="1" dirty="0">
                <a:solidFill>
                  <a:srgbClr val="015F98"/>
                </a:solidFill>
                <a:latin typeface="Nunito" pitchFamily="34" charset="0"/>
                <a:ea typeface="Nunito" pitchFamily="34" charset="-122"/>
                <a:cs typeface="Nunito" pitchFamily="34" charset="-120"/>
              </a:rPr>
              <a:t>Team Composition</a:t>
            </a:r>
            <a:endParaRPr lang="en-US" sz="2003" dirty="0"/>
          </a:p>
        </p:txBody>
      </p:sp>
      <p:sp>
        <p:nvSpPr>
          <p:cNvPr id="11" name="Text 5"/>
          <p:cNvSpPr/>
          <p:nvPr/>
        </p:nvSpPr>
        <p:spPr>
          <a:xfrm>
            <a:off x="2215872" y="3947755"/>
            <a:ext cx="7946231" cy="324326"/>
          </a:xfrm>
          <a:prstGeom prst="rect">
            <a:avLst/>
          </a:prstGeom>
          <a:noFill/>
          <a:ln/>
        </p:spPr>
        <p:txBody>
          <a:bodyPr wrap="none" rtlCol="0" anchor="t"/>
          <a:lstStyle/>
          <a:p>
            <a:pPr algn="l" indent="0" marL="0">
              <a:lnSpc>
                <a:spcPts val="2553"/>
              </a:lnSpc>
              <a:buNone/>
            </a:pPr>
            <a:r>
              <a:rPr lang="en-US" sz="1702" dirty="0">
                <a:solidFill>
                  <a:srgbClr val="00002E"/>
                </a:solidFill>
                <a:latin typeface="PT Sans" pitchFamily="34" charset="0"/>
                <a:ea typeface="PT Sans" pitchFamily="34" charset="-122"/>
                <a:cs typeface="PT Sans" pitchFamily="34" charset="-120"/>
              </a:rPr>
              <a:t>Consider the skills, experience, and collaboration dynamics of the development team.</a:t>
            </a:r>
            <a:endParaRPr lang="en-US" sz="1702" dirty="0"/>
          </a:p>
        </p:txBody>
      </p:sp>
      <p:pic>
        <p:nvPicPr>
          <p:cNvPr id="12" name="Image 4" descr="preencoded.png">    </p:cNvPr>
          <p:cNvPicPr>
            <a:picLocks noChangeAspect="1"/>
          </p:cNvPicPr>
          <p:nvPr/>
        </p:nvPicPr>
        <p:blipFill>
          <a:blip r:embed="rId5"/>
          <a:stretch>
            <a:fillRect/>
          </a:stretch>
        </p:blipFill>
        <p:spPr>
          <a:xfrm>
            <a:off x="810697" y="5013603"/>
            <a:ext cx="1080968" cy="1729502"/>
          </a:xfrm>
          <a:prstGeom prst="rect">
            <a:avLst/>
          </a:prstGeom>
        </p:spPr>
      </p:pic>
      <p:sp>
        <p:nvSpPr>
          <p:cNvPr id="13" name="Text 6"/>
          <p:cNvSpPr/>
          <p:nvPr/>
        </p:nvSpPr>
        <p:spPr>
          <a:xfrm>
            <a:off x="2215872" y="5229701"/>
            <a:ext cx="2623661" cy="317897"/>
          </a:xfrm>
          <a:prstGeom prst="rect">
            <a:avLst/>
          </a:prstGeom>
          <a:noFill/>
          <a:ln/>
        </p:spPr>
        <p:txBody>
          <a:bodyPr wrap="none" rtlCol="0" anchor="t"/>
          <a:lstStyle/>
          <a:p>
            <a:pPr algn="l" indent="0" marL="0">
              <a:lnSpc>
                <a:spcPts val="2503"/>
              </a:lnSpc>
              <a:buNone/>
            </a:pPr>
            <a:r>
              <a:rPr lang="en-US" sz="2003" b="1" dirty="0">
                <a:solidFill>
                  <a:srgbClr val="AD1F96"/>
                </a:solidFill>
                <a:latin typeface="Nunito" pitchFamily="34" charset="0"/>
                <a:ea typeface="Nunito" pitchFamily="34" charset="-122"/>
                <a:cs typeface="Nunito" pitchFamily="34" charset="-120"/>
              </a:rPr>
              <a:t>Organizational Culture</a:t>
            </a:r>
            <a:endParaRPr lang="en-US" sz="2003" dirty="0"/>
          </a:p>
        </p:txBody>
      </p:sp>
      <p:sp>
        <p:nvSpPr>
          <p:cNvPr id="14" name="Text 7"/>
          <p:cNvSpPr/>
          <p:nvPr/>
        </p:nvSpPr>
        <p:spPr>
          <a:xfrm>
            <a:off x="2215872" y="5677257"/>
            <a:ext cx="7946231" cy="648653"/>
          </a:xfrm>
          <a:prstGeom prst="rect">
            <a:avLst/>
          </a:prstGeom>
          <a:noFill/>
          <a:ln/>
        </p:spPr>
        <p:txBody>
          <a:bodyPr wrap="square" rtlCol="0" anchor="t"/>
          <a:lstStyle/>
          <a:p>
            <a:pPr algn="l" indent="0" marL="0">
              <a:lnSpc>
                <a:spcPts val="2553"/>
              </a:lnSpc>
              <a:buNone/>
            </a:pPr>
            <a:r>
              <a:rPr lang="en-US" sz="1702" dirty="0">
                <a:solidFill>
                  <a:srgbClr val="00002E"/>
                </a:solidFill>
                <a:latin typeface="PT Sans" pitchFamily="34" charset="0"/>
                <a:ea typeface="PT Sans" pitchFamily="34" charset="-122"/>
                <a:cs typeface="PT Sans" pitchFamily="34" charset="-120"/>
              </a:rPr>
              <a:t>Align the chosen methodology with the organization's values, processes, and management style.</a:t>
            </a:r>
            <a:endParaRPr lang="en-US" sz="1702" dirty="0"/>
          </a:p>
        </p:txBody>
      </p:sp>
      <p:sp>
        <p:nvSpPr>
          <p:cNvPr id="15" name="Text 8"/>
          <p:cNvSpPr/>
          <p:nvPr/>
        </p:nvSpPr>
        <p:spPr>
          <a:xfrm>
            <a:off x="810697" y="6986230"/>
            <a:ext cx="9351407" cy="648653"/>
          </a:xfrm>
          <a:prstGeom prst="rect">
            <a:avLst/>
          </a:prstGeom>
          <a:noFill/>
          <a:ln/>
        </p:spPr>
        <p:txBody>
          <a:bodyPr wrap="square" rtlCol="0" anchor="t"/>
          <a:lstStyle/>
          <a:p>
            <a:pPr indent="0" marL="0">
              <a:lnSpc>
                <a:spcPts val="2553"/>
              </a:lnSpc>
              <a:buNone/>
            </a:pPr>
            <a:r>
              <a:rPr lang="en-US" sz="1702" dirty="0">
                <a:solidFill>
                  <a:srgbClr val="00002E"/>
                </a:solidFill>
                <a:latin typeface="PT Sans" pitchFamily="34" charset="0"/>
                <a:ea typeface="PT Sans" pitchFamily="34" charset="-122"/>
                <a:cs typeface="PT Sans" pitchFamily="34" charset="-120"/>
              </a:rPr>
              <a:t>By carefully considering these factors, you can select the most appropriate methodology to ensure the success of your software development project.</a:t>
            </a:r>
            <a:endParaRPr lang="en-US" sz="1702"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2024-06-17T17:51:08Z</dcterms:created>
  <dcterms:modified xsi:type="dcterms:W3CDTF">2024-06-17T17:51:08Z</dcterms:modified>
</cp:coreProperties>
</file>